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gif>
</file>

<file path=ppt/media/image31.gif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64ded340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64ded340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64ded3401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64ded3401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6448e7aa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46448e7aa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645cdf165_1_1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4645cdf165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645cdf165_1_1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4645cdf165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645cdf165_1_2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4645cdf165_1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645cdf165_1_2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4645cdf165_1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4645cdf165_1_2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4645cdf165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645cdf165_1_1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4645cdf165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645cdf165_1_1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4645cdf165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64a067b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64a067b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9c0aa0b97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49c0aa0b9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64ded3401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464ded3401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64ded340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64ded340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9" Type="http://schemas.openxmlformats.org/officeDocument/2006/relationships/image" Target="../media/image17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9" Type="http://schemas.openxmlformats.org/officeDocument/2006/relationships/image" Target="../media/image26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9" Type="http://schemas.openxmlformats.org/officeDocument/2006/relationships/image" Target="../media/image21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Relationship Id="rId4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0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jpg"/><Relationship Id="rId4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4.jpg"/><Relationship Id="rId4" Type="http://schemas.openxmlformats.org/officeDocument/2006/relationships/image" Target="../media/image3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What Keeps Them Coming Back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Team Mu: Lydia Zhao, Stephen Blotkamp, Miranda Zhao, Joshua Swerdlow</a:t>
            </a:r>
            <a:endParaRPr/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950" y="3965275"/>
            <a:ext cx="2183100" cy="109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 Dimension</a:t>
            </a:r>
            <a:endParaRPr/>
          </a:p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87563"/>
            <a:ext cx="8520600" cy="1632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Claim Dimension</a:t>
            </a:r>
            <a:endParaRPr/>
          </a:p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204553"/>
            <a:ext cx="8520600" cy="1271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ctrTitle"/>
          </p:nvPr>
        </p:nvSpPr>
        <p:spPr>
          <a:xfrm>
            <a:off x="1491025" y="308050"/>
            <a:ext cx="5461500" cy="6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800"/>
              <a:t> </a:t>
            </a:r>
            <a:endParaRPr sz="4800"/>
          </a:p>
        </p:txBody>
      </p:sp>
      <p:sp>
        <p:nvSpPr>
          <p:cNvPr id="166" name="Google Shape;16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575" y="801450"/>
            <a:ext cx="7907049" cy="438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idx="1" type="subTitle"/>
          </p:nvPr>
        </p:nvSpPr>
        <p:spPr>
          <a:xfrm>
            <a:off x="149100" y="154025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74" name="Google Shape;17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5" name="Google Shape;17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 txBox="1"/>
          <p:nvPr>
            <p:ph type="ctrTitle"/>
          </p:nvPr>
        </p:nvSpPr>
        <p:spPr>
          <a:xfrm>
            <a:off x="149100" y="-28207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Readmission rate in 30 days by zip code</a:t>
            </a:r>
            <a:endParaRPr sz="2400"/>
          </a:p>
        </p:txBody>
      </p:sp>
      <p:pic>
        <p:nvPicPr>
          <p:cNvPr id="177" name="Google Shape;17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05975"/>
            <a:ext cx="9143999" cy="463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6"/>
          <p:cNvPicPr preferRelativeResize="0"/>
          <p:nvPr/>
        </p:nvPicPr>
        <p:blipFill rotWithShape="1">
          <a:blip r:embed="rId4">
            <a:alphaModFix/>
          </a:blip>
          <a:srcRect b="70899" l="12577" r="40544" t="16206"/>
          <a:stretch/>
        </p:blipFill>
        <p:spPr>
          <a:xfrm>
            <a:off x="1200400" y="1831950"/>
            <a:ext cx="7182351" cy="102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>
            <p:ph type="ctrTitle"/>
          </p:nvPr>
        </p:nvSpPr>
        <p:spPr>
          <a:xfrm>
            <a:off x="149100" y="425050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Readmission rate by age group</a:t>
            </a:r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1" name="Google Shape;19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7"/>
          <p:cNvPicPr preferRelativeResize="0"/>
          <p:nvPr/>
        </p:nvPicPr>
        <p:blipFill rotWithShape="1">
          <a:blip r:embed="rId4">
            <a:alphaModFix/>
          </a:blip>
          <a:srcRect b="63806" l="12334" r="0" t="14936"/>
          <a:stretch/>
        </p:blipFill>
        <p:spPr>
          <a:xfrm>
            <a:off x="0" y="1661571"/>
            <a:ext cx="9144002" cy="129085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 txBox="1"/>
          <p:nvPr>
            <p:ph type="ctrTitle"/>
          </p:nvPr>
        </p:nvSpPr>
        <p:spPr>
          <a:xfrm>
            <a:off x="1888175" y="291450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Times of readmission by age group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type="ctrTitle"/>
          </p:nvPr>
        </p:nvSpPr>
        <p:spPr>
          <a:xfrm>
            <a:off x="311700" y="25267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Readmission rate by patient type</a:t>
            </a:r>
            <a:endParaRPr sz="2400"/>
          </a:p>
        </p:txBody>
      </p:sp>
      <p:sp>
        <p:nvSpPr>
          <p:cNvPr id="199" name="Google Shape;19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8"/>
          <p:cNvPicPr preferRelativeResize="0"/>
          <p:nvPr/>
        </p:nvPicPr>
        <p:blipFill rotWithShape="1">
          <a:blip r:embed="rId4">
            <a:alphaModFix/>
          </a:blip>
          <a:srcRect b="66366" l="12486" r="25853" t="14237"/>
          <a:stretch/>
        </p:blipFill>
        <p:spPr>
          <a:xfrm>
            <a:off x="498900" y="1637125"/>
            <a:ext cx="8268425" cy="143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7" name="Google Shape;20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9"/>
          <p:cNvSpPr txBox="1"/>
          <p:nvPr>
            <p:ph type="ctrTitle"/>
          </p:nvPr>
        </p:nvSpPr>
        <p:spPr>
          <a:xfrm>
            <a:off x="149100" y="19647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Readmission rate by disease type</a:t>
            </a:r>
            <a:endParaRPr sz="2400"/>
          </a:p>
        </p:txBody>
      </p:sp>
      <p:pic>
        <p:nvPicPr>
          <p:cNvPr id="209" name="Google Shape;20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025" y="1497225"/>
            <a:ext cx="8627125" cy="169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0"/>
          <p:cNvSpPr txBox="1"/>
          <p:nvPr>
            <p:ph type="ctrTitle"/>
          </p:nvPr>
        </p:nvSpPr>
        <p:spPr>
          <a:xfrm>
            <a:off x="-118675" y="2005300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Disease Info - Length of Stay</a:t>
            </a:r>
            <a:endParaRPr sz="2400"/>
          </a:p>
        </p:txBody>
      </p:sp>
      <p:pic>
        <p:nvPicPr>
          <p:cNvPr id="217" name="Google Shape;21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7549" y="1023400"/>
            <a:ext cx="4199127" cy="403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0"/>
          <p:cNvPicPr preferRelativeResize="0"/>
          <p:nvPr/>
        </p:nvPicPr>
        <p:blipFill rotWithShape="1">
          <a:blip r:embed="rId5">
            <a:alphaModFix/>
          </a:blip>
          <a:srcRect b="0" l="16394" r="31006" t="0"/>
          <a:stretch/>
        </p:blipFill>
        <p:spPr>
          <a:xfrm>
            <a:off x="6793888" y="765476"/>
            <a:ext cx="1076350" cy="100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55175" y="765475"/>
            <a:ext cx="866000" cy="100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0"/>
          <p:cNvPicPr preferRelativeResize="0"/>
          <p:nvPr/>
        </p:nvPicPr>
        <p:blipFill rotWithShape="1">
          <a:blip r:embed="rId7">
            <a:alphaModFix/>
          </a:blip>
          <a:srcRect b="18268" l="23777" r="24654" t="3226"/>
          <a:stretch/>
        </p:blipFill>
        <p:spPr>
          <a:xfrm>
            <a:off x="6741313" y="2256988"/>
            <a:ext cx="1076350" cy="13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0"/>
          <p:cNvPicPr preferRelativeResize="0"/>
          <p:nvPr/>
        </p:nvPicPr>
        <p:blipFill rotWithShape="1">
          <a:blip r:embed="rId8">
            <a:alphaModFix/>
          </a:blip>
          <a:srcRect b="31898" l="24722" r="21592" t="0"/>
          <a:stretch/>
        </p:blipFill>
        <p:spPr>
          <a:xfrm>
            <a:off x="8050000" y="2271750"/>
            <a:ext cx="1076351" cy="13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76575" y="4065800"/>
            <a:ext cx="1005800" cy="10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0"/>
          <p:cNvSpPr txBox="1"/>
          <p:nvPr/>
        </p:nvSpPr>
        <p:spPr>
          <a:xfrm>
            <a:off x="7001525" y="1868338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0"/>
          <p:cNvSpPr txBox="1"/>
          <p:nvPr/>
        </p:nvSpPr>
        <p:spPr>
          <a:xfrm>
            <a:off x="8217825" y="3727850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0"/>
          <p:cNvSpPr txBox="1"/>
          <p:nvPr/>
        </p:nvSpPr>
        <p:spPr>
          <a:xfrm>
            <a:off x="6870075" y="4825600"/>
            <a:ext cx="92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</a:t>
            </a:r>
            <a:endParaRPr/>
          </a:p>
        </p:txBody>
      </p:sp>
      <p:sp>
        <p:nvSpPr>
          <p:cNvPr id="226" name="Google Shape;226;p30"/>
          <p:cNvSpPr txBox="1"/>
          <p:nvPr/>
        </p:nvSpPr>
        <p:spPr>
          <a:xfrm>
            <a:off x="6909125" y="3698338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COPD</a:t>
            </a:r>
            <a:endParaRPr/>
          </a:p>
        </p:txBody>
      </p:sp>
      <p:sp>
        <p:nvSpPr>
          <p:cNvPr id="227" name="Google Shape;227;p30"/>
          <p:cNvSpPr txBox="1"/>
          <p:nvPr/>
        </p:nvSpPr>
        <p:spPr>
          <a:xfrm>
            <a:off x="8155175" y="1889525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CABG</a:t>
            </a:r>
            <a:endParaRPr/>
          </a:p>
        </p:txBody>
      </p:sp>
      <p:sp>
        <p:nvSpPr>
          <p:cNvPr id="228" name="Google Shape;228;p30"/>
          <p:cNvSpPr txBox="1"/>
          <p:nvPr>
            <p:ph type="ctrTitle"/>
          </p:nvPr>
        </p:nvSpPr>
        <p:spPr>
          <a:xfrm>
            <a:off x="149100" y="19647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 u="sng"/>
              <a:t>Disease </a:t>
            </a:r>
            <a:r>
              <a:rPr lang="en" sz="2400" u="sng"/>
              <a:t>Information</a:t>
            </a:r>
            <a:r>
              <a:rPr lang="en" sz="2400" u="sng"/>
              <a:t> - Length of Stay</a:t>
            </a:r>
            <a:endParaRPr sz="2400" u="sng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4" name="Google Shape;23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1"/>
          <p:cNvSpPr txBox="1"/>
          <p:nvPr>
            <p:ph type="ctrTitle"/>
          </p:nvPr>
        </p:nvSpPr>
        <p:spPr>
          <a:xfrm>
            <a:off x="149100" y="19647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Disease </a:t>
            </a:r>
            <a:r>
              <a:rPr lang="en" sz="2400"/>
              <a:t>Information</a:t>
            </a:r>
            <a:r>
              <a:rPr lang="en" sz="2400"/>
              <a:t> - Length of Stay</a:t>
            </a:r>
            <a:endParaRPr sz="2400"/>
          </a:p>
        </p:txBody>
      </p:sp>
      <p:pic>
        <p:nvPicPr>
          <p:cNvPr id="236" name="Google Shape;236;p31"/>
          <p:cNvPicPr preferRelativeResize="0"/>
          <p:nvPr/>
        </p:nvPicPr>
        <p:blipFill rotWithShape="1">
          <a:blip r:embed="rId4">
            <a:alphaModFix/>
          </a:blip>
          <a:srcRect b="0" l="16394" r="31006" t="0"/>
          <a:stretch/>
        </p:blipFill>
        <p:spPr>
          <a:xfrm>
            <a:off x="6793888" y="765476"/>
            <a:ext cx="1076350" cy="100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5175" y="765475"/>
            <a:ext cx="866000" cy="100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1"/>
          <p:cNvPicPr preferRelativeResize="0"/>
          <p:nvPr/>
        </p:nvPicPr>
        <p:blipFill rotWithShape="1">
          <a:blip r:embed="rId6">
            <a:alphaModFix/>
          </a:blip>
          <a:srcRect b="18268" l="23777" r="24654" t="3226"/>
          <a:stretch/>
        </p:blipFill>
        <p:spPr>
          <a:xfrm>
            <a:off x="6741313" y="2256988"/>
            <a:ext cx="1076350" cy="13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1"/>
          <p:cNvPicPr preferRelativeResize="0"/>
          <p:nvPr/>
        </p:nvPicPr>
        <p:blipFill rotWithShape="1">
          <a:blip r:embed="rId7">
            <a:alphaModFix/>
          </a:blip>
          <a:srcRect b="31898" l="24722" r="21592" t="0"/>
          <a:stretch/>
        </p:blipFill>
        <p:spPr>
          <a:xfrm>
            <a:off x="8050000" y="2271750"/>
            <a:ext cx="1076351" cy="13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76575" y="4065800"/>
            <a:ext cx="1005800" cy="10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1"/>
          <p:cNvSpPr txBox="1"/>
          <p:nvPr/>
        </p:nvSpPr>
        <p:spPr>
          <a:xfrm>
            <a:off x="7001525" y="1868338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1"/>
          <p:cNvSpPr txBox="1"/>
          <p:nvPr/>
        </p:nvSpPr>
        <p:spPr>
          <a:xfrm>
            <a:off x="8217825" y="3727850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/>
          <p:cNvSpPr txBox="1"/>
          <p:nvPr/>
        </p:nvSpPr>
        <p:spPr>
          <a:xfrm>
            <a:off x="6870075" y="4825600"/>
            <a:ext cx="92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</a:t>
            </a:r>
            <a:endParaRPr/>
          </a:p>
        </p:txBody>
      </p:sp>
      <p:sp>
        <p:nvSpPr>
          <p:cNvPr id="244" name="Google Shape;244;p31"/>
          <p:cNvSpPr txBox="1"/>
          <p:nvPr/>
        </p:nvSpPr>
        <p:spPr>
          <a:xfrm>
            <a:off x="6909125" y="3698338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COPD</a:t>
            </a:r>
            <a:endParaRPr/>
          </a:p>
        </p:txBody>
      </p:sp>
      <p:sp>
        <p:nvSpPr>
          <p:cNvPr id="245" name="Google Shape;245;p31"/>
          <p:cNvSpPr txBox="1"/>
          <p:nvPr/>
        </p:nvSpPr>
        <p:spPr>
          <a:xfrm>
            <a:off x="8155175" y="1889525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CABG</a:t>
            </a:r>
            <a:endParaRPr/>
          </a:p>
        </p:txBody>
      </p:sp>
      <p:pic>
        <p:nvPicPr>
          <p:cNvPr id="246" name="Google Shape;246;p31"/>
          <p:cNvPicPr preferRelativeResize="0"/>
          <p:nvPr/>
        </p:nvPicPr>
        <p:blipFill rotWithShape="1">
          <a:blip r:embed="rId9">
            <a:alphaModFix/>
          </a:blip>
          <a:srcRect b="0" l="0" r="51378" t="0"/>
          <a:stretch/>
        </p:blipFill>
        <p:spPr>
          <a:xfrm>
            <a:off x="1494487" y="1249550"/>
            <a:ext cx="5273111" cy="3068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4"/>
          <p:cNvCxnSpPr>
            <a:endCxn id="63" idx="1"/>
          </p:cNvCxnSpPr>
          <p:nvPr/>
        </p:nvCxnSpPr>
        <p:spPr>
          <a:xfrm flipH="1" rot="10800000">
            <a:off x="3119038" y="2896450"/>
            <a:ext cx="614100" cy="17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4" name="Google Shape;64;p14"/>
          <p:cNvSpPr/>
          <p:nvPr/>
        </p:nvSpPr>
        <p:spPr>
          <a:xfrm>
            <a:off x="3590050" y="4059588"/>
            <a:ext cx="2052900" cy="5742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1537150" y="1466638"/>
            <a:ext cx="2052900" cy="5742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3733138" y="2380800"/>
            <a:ext cx="2052900" cy="1031300"/>
          </a:xfrm>
          <a:prstGeom prst="flowChartDecision">
            <a:avLst/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262250" y="2594875"/>
            <a:ext cx="1352400" cy="76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2141988" y="2597000"/>
            <a:ext cx="1352400" cy="76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5744275" y="1640450"/>
            <a:ext cx="1352400" cy="76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7377125" y="2545500"/>
            <a:ext cx="1352400" cy="760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" name="Google Shape;71;p14"/>
          <p:cNvCxnSpPr>
            <a:stCxn id="67" idx="3"/>
            <a:endCxn id="68" idx="1"/>
          </p:cNvCxnSpPr>
          <p:nvPr/>
        </p:nvCxnSpPr>
        <p:spPr>
          <a:xfrm>
            <a:off x="1614650" y="2974975"/>
            <a:ext cx="527400" cy="2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2" name="Google Shape;72;p14"/>
          <p:cNvCxnSpPr>
            <a:stCxn id="63" idx="0"/>
            <a:endCxn id="69" idx="1"/>
          </p:cNvCxnSpPr>
          <p:nvPr/>
        </p:nvCxnSpPr>
        <p:spPr>
          <a:xfrm flipH="1" rot="10800000">
            <a:off x="4759588" y="2020500"/>
            <a:ext cx="984600" cy="360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3" name="Google Shape;73;p14"/>
          <p:cNvCxnSpPr>
            <a:stCxn id="74" idx="1"/>
            <a:endCxn id="70" idx="1"/>
          </p:cNvCxnSpPr>
          <p:nvPr/>
        </p:nvCxnSpPr>
        <p:spPr>
          <a:xfrm>
            <a:off x="5786050" y="2896500"/>
            <a:ext cx="1591200" cy="29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75" name="Google Shape;75;p14"/>
          <p:cNvCxnSpPr>
            <a:stCxn id="69" idx="3"/>
            <a:endCxn id="70" idx="0"/>
          </p:cNvCxnSpPr>
          <p:nvPr/>
        </p:nvCxnSpPr>
        <p:spPr>
          <a:xfrm>
            <a:off x="7096675" y="2020550"/>
            <a:ext cx="956700" cy="525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6" name="Google Shape;76;p14"/>
          <p:cNvSpPr txBox="1"/>
          <p:nvPr/>
        </p:nvSpPr>
        <p:spPr>
          <a:xfrm>
            <a:off x="423850" y="2649475"/>
            <a:ext cx="1113300" cy="6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Patient check 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2295888" y="2754600"/>
            <a:ext cx="11985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Doctor Visit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1399400" y="3785100"/>
            <a:ext cx="1352400" cy="76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1399400" y="3913350"/>
            <a:ext cx="17049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Primary Care Physician Visit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p14"/>
          <p:cNvCxnSpPr/>
          <p:nvPr/>
        </p:nvCxnSpPr>
        <p:spPr>
          <a:xfrm>
            <a:off x="1229800" y="3353300"/>
            <a:ext cx="213000" cy="3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1" name="Google Shape;81;p14"/>
          <p:cNvCxnSpPr/>
          <p:nvPr/>
        </p:nvCxnSpPr>
        <p:spPr>
          <a:xfrm flipH="1" rot="10800000">
            <a:off x="2741388" y="3388400"/>
            <a:ext cx="300300" cy="42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2" name="Google Shape;82;p14"/>
          <p:cNvSpPr txBox="1"/>
          <p:nvPr/>
        </p:nvSpPr>
        <p:spPr>
          <a:xfrm>
            <a:off x="4199463" y="2605775"/>
            <a:ext cx="1796400" cy="8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Need higher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Level of care?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4"/>
          <p:cNvSpPr txBox="1"/>
          <p:nvPr/>
        </p:nvSpPr>
        <p:spPr>
          <a:xfrm>
            <a:off x="152400" y="152400"/>
            <a:ext cx="85266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outlook on data set </a:t>
            </a:r>
            <a:endParaRPr b="0" i="0" sz="5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4"/>
          <p:cNvSpPr txBox="1"/>
          <p:nvPr/>
        </p:nvSpPr>
        <p:spPr>
          <a:xfrm>
            <a:off x="5066263" y="1862400"/>
            <a:ext cx="678000" cy="1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5786050" y="2839800"/>
            <a:ext cx="474900" cy="1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5842525" y="1767625"/>
            <a:ext cx="1352400" cy="4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Admitted into the hospital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7433375" y="2801350"/>
            <a:ext cx="12399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Discharged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4"/>
          <p:cNvSpPr txBox="1"/>
          <p:nvPr/>
        </p:nvSpPr>
        <p:spPr>
          <a:xfrm>
            <a:off x="1723800" y="1560825"/>
            <a:ext cx="19953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 level </a:t>
            </a:r>
            <a:r>
              <a:rPr lang="en"/>
              <a:t>Claims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3784325" y="4148100"/>
            <a:ext cx="17964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 level </a:t>
            </a:r>
            <a:r>
              <a:rPr lang="en"/>
              <a:t>Claims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9" name="Google Shape;89;p14"/>
          <p:cNvCxnSpPr/>
          <p:nvPr/>
        </p:nvCxnSpPr>
        <p:spPr>
          <a:xfrm flipH="1">
            <a:off x="3555025" y="1247625"/>
            <a:ext cx="648900" cy="397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2" name="Google Shape;25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2"/>
          <p:cNvSpPr txBox="1"/>
          <p:nvPr>
            <p:ph type="ctrTitle"/>
          </p:nvPr>
        </p:nvSpPr>
        <p:spPr>
          <a:xfrm>
            <a:off x="149100" y="-3212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Disease Information - Patient Age (Gender and Race)</a:t>
            </a:r>
            <a:endParaRPr sz="2400"/>
          </a:p>
        </p:txBody>
      </p:sp>
      <p:pic>
        <p:nvPicPr>
          <p:cNvPr id="254" name="Google Shape;254;p32"/>
          <p:cNvPicPr preferRelativeResize="0"/>
          <p:nvPr/>
        </p:nvPicPr>
        <p:blipFill rotWithShape="1">
          <a:blip r:embed="rId4">
            <a:alphaModFix/>
          </a:blip>
          <a:srcRect b="0" l="16394" r="31006" t="0"/>
          <a:stretch/>
        </p:blipFill>
        <p:spPr>
          <a:xfrm>
            <a:off x="6793888" y="765476"/>
            <a:ext cx="1076350" cy="100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5175" y="765475"/>
            <a:ext cx="866000" cy="100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2"/>
          <p:cNvPicPr preferRelativeResize="0"/>
          <p:nvPr/>
        </p:nvPicPr>
        <p:blipFill rotWithShape="1">
          <a:blip r:embed="rId6">
            <a:alphaModFix/>
          </a:blip>
          <a:srcRect b="18268" l="23777" r="24654" t="3226"/>
          <a:stretch/>
        </p:blipFill>
        <p:spPr>
          <a:xfrm>
            <a:off x="6741313" y="2256988"/>
            <a:ext cx="1076350" cy="13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2"/>
          <p:cNvPicPr preferRelativeResize="0"/>
          <p:nvPr/>
        </p:nvPicPr>
        <p:blipFill rotWithShape="1">
          <a:blip r:embed="rId7">
            <a:alphaModFix/>
          </a:blip>
          <a:srcRect b="31898" l="24722" r="21592" t="0"/>
          <a:stretch/>
        </p:blipFill>
        <p:spPr>
          <a:xfrm>
            <a:off x="8050000" y="2271750"/>
            <a:ext cx="1076351" cy="13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76575" y="4065800"/>
            <a:ext cx="1005800" cy="10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2"/>
          <p:cNvSpPr txBox="1"/>
          <p:nvPr/>
        </p:nvSpPr>
        <p:spPr>
          <a:xfrm>
            <a:off x="7001525" y="1868338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2"/>
          <p:cNvSpPr txBox="1"/>
          <p:nvPr/>
        </p:nvSpPr>
        <p:spPr>
          <a:xfrm>
            <a:off x="8217825" y="3727850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2"/>
          <p:cNvSpPr txBox="1"/>
          <p:nvPr/>
        </p:nvSpPr>
        <p:spPr>
          <a:xfrm>
            <a:off x="6870075" y="4825600"/>
            <a:ext cx="92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</a:t>
            </a:r>
            <a:endParaRPr/>
          </a:p>
        </p:txBody>
      </p:sp>
      <p:sp>
        <p:nvSpPr>
          <p:cNvPr id="262" name="Google Shape;262;p32"/>
          <p:cNvSpPr txBox="1"/>
          <p:nvPr/>
        </p:nvSpPr>
        <p:spPr>
          <a:xfrm>
            <a:off x="6909125" y="3698338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COPD</a:t>
            </a:r>
            <a:endParaRPr/>
          </a:p>
        </p:txBody>
      </p:sp>
      <p:sp>
        <p:nvSpPr>
          <p:cNvPr id="263" name="Google Shape;263;p32"/>
          <p:cNvSpPr txBox="1"/>
          <p:nvPr/>
        </p:nvSpPr>
        <p:spPr>
          <a:xfrm>
            <a:off x="8155175" y="1889525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CABG</a:t>
            </a:r>
            <a:endParaRPr/>
          </a:p>
        </p:txBody>
      </p:sp>
      <p:pic>
        <p:nvPicPr>
          <p:cNvPr id="264" name="Google Shape;264;p32"/>
          <p:cNvPicPr preferRelativeResize="0"/>
          <p:nvPr/>
        </p:nvPicPr>
        <p:blipFill rotWithShape="1">
          <a:blip r:embed="rId9">
            <a:alphaModFix/>
          </a:blip>
          <a:srcRect b="0" l="0" r="50000" t="0"/>
          <a:stretch/>
        </p:blipFill>
        <p:spPr>
          <a:xfrm>
            <a:off x="1325725" y="1470200"/>
            <a:ext cx="5015399" cy="24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0" name="Google Shape;27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3"/>
          <p:cNvSpPr txBox="1"/>
          <p:nvPr>
            <p:ph type="ctrTitle"/>
          </p:nvPr>
        </p:nvSpPr>
        <p:spPr>
          <a:xfrm>
            <a:off x="149100" y="19647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Disease Information - Patient Number</a:t>
            </a:r>
            <a:endParaRPr sz="2400"/>
          </a:p>
        </p:txBody>
      </p:sp>
      <p:pic>
        <p:nvPicPr>
          <p:cNvPr id="272" name="Google Shape;272;p33"/>
          <p:cNvPicPr preferRelativeResize="0"/>
          <p:nvPr/>
        </p:nvPicPr>
        <p:blipFill rotWithShape="1">
          <a:blip r:embed="rId4">
            <a:alphaModFix/>
          </a:blip>
          <a:srcRect b="0" l="16394" r="31006" t="0"/>
          <a:stretch/>
        </p:blipFill>
        <p:spPr>
          <a:xfrm>
            <a:off x="6793888" y="765476"/>
            <a:ext cx="1076350" cy="100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5175" y="765475"/>
            <a:ext cx="866000" cy="100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3"/>
          <p:cNvPicPr preferRelativeResize="0"/>
          <p:nvPr/>
        </p:nvPicPr>
        <p:blipFill rotWithShape="1">
          <a:blip r:embed="rId6">
            <a:alphaModFix/>
          </a:blip>
          <a:srcRect b="18268" l="23777" r="24654" t="3226"/>
          <a:stretch/>
        </p:blipFill>
        <p:spPr>
          <a:xfrm>
            <a:off x="6741313" y="2256988"/>
            <a:ext cx="1076350" cy="13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3"/>
          <p:cNvPicPr preferRelativeResize="0"/>
          <p:nvPr/>
        </p:nvPicPr>
        <p:blipFill rotWithShape="1">
          <a:blip r:embed="rId7">
            <a:alphaModFix/>
          </a:blip>
          <a:srcRect b="31898" l="24722" r="21592" t="0"/>
          <a:stretch/>
        </p:blipFill>
        <p:spPr>
          <a:xfrm>
            <a:off x="8050000" y="2271750"/>
            <a:ext cx="1076351" cy="136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76575" y="4065800"/>
            <a:ext cx="1005800" cy="100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3"/>
          <p:cNvSpPr txBox="1"/>
          <p:nvPr/>
        </p:nvSpPr>
        <p:spPr>
          <a:xfrm>
            <a:off x="7001525" y="1868338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3"/>
          <p:cNvSpPr txBox="1"/>
          <p:nvPr/>
        </p:nvSpPr>
        <p:spPr>
          <a:xfrm>
            <a:off x="8217825" y="3727850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3"/>
          <p:cNvSpPr txBox="1"/>
          <p:nvPr/>
        </p:nvSpPr>
        <p:spPr>
          <a:xfrm>
            <a:off x="6870075" y="4825600"/>
            <a:ext cx="92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STROKE</a:t>
            </a:r>
            <a:endParaRPr/>
          </a:p>
        </p:txBody>
      </p:sp>
      <p:sp>
        <p:nvSpPr>
          <p:cNvPr id="280" name="Google Shape;280;p33"/>
          <p:cNvSpPr txBox="1"/>
          <p:nvPr/>
        </p:nvSpPr>
        <p:spPr>
          <a:xfrm>
            <a:off x="6909125" y="3698338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COPD</a:t>
            </a:r>
            <a:endParaRPr/>
          </a:p>
        </p:txBody>
      </p:sp>
      <p:sp>
        <p:nvSpPr>
          <p:cNvPr id="281" name="Google Shape;281;p33"/>
          <p:cNvSpPr txBox="1"/>
          <p:nvPr/>
        </p:nvSpPr>
        <p:spPr>
          <a:xfrm>
            <a:off x="8155175" y="1889525"/>
            <a:ext cx="740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CABG</a:t>
            </a:r>
            <a:endParaRPr/>
          </a:p>
        </p:txBody>
      </p:sp>
      <p:pic>
        <p:nvPicPr>
          <p:cNvPr id="282" name="Google Shape;282;p33"/>
          <p:cNvPicPr preferRelativeResize="0"/>
          <p:nvPr/>
        </p:nvPicPr>
        <p:blipFill rotWithShape="1">
          <a:blip r:embed="rId9">
            <a:alphaModFix/>
          </a:blip>
          <a:srcRect b="3901" l="0" r="57875" t="0"/>
          <a:stretch/>
        </p:blipFill>
        <p:spPr>
          <a:xfrm>
            <a:off x="1571350" y="1370150"/>
            <a:ext cx="4832527" cy="316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8" name="Google Shape;288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4"/>
          <p:cNvSpPr txBox="1"/>
          <p:nvPr>
            <p:ph type="ctrTitle"/>
          </p:nvPr>
        </p:nvSpPr>
        <p:spPr>
          <a:xfrm>
            <a:off x="149100" y="19647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Disease Information - Disease Incidence</a:t>
            </a:r>
            <a:endParaRPr sz="2400"/>
          </a:p>
        </p:txBody>
      </p:sp>
      <p:pic>
        <p:nvPicPr>
          <p:cNvPr id="290" name="Google Shape;290;p34"/>
          <p:cNvPicPr preferRelativeResize="0"/>
          <p:nvPr/>
        </p:nvPicPr>
        <p:blipFill rotWithShape="1">
          <a:blip r:embed="rId4">
            <a:alphaModFix/>
          </a:blip>
          <a:srcRect b="0" l="14639" r="0" t="0"/>
          <a:stretch/>
        </p:blipFill>
        <p:spPr>
          <a:xfrm>
            <a:off x="577813" y="1326175"/>
            <a:ext cx="7663181" cy="23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6" name="Google Shape;29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5"/>
          <p:cNvSpPr txBox="1"/>
          <p:nvPr>
            <p:ph type="ctrTitle"/>
          </p:nvPr>
        </p:nvSpPr>
        <p:spPr>
          <a:xfrm>
            <a:off x="149100" y="19647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Disease Information - Admission Rate (age)</a:t>
            </a:r>
            <a:endParaRPr sz="2400"/>
          </a:p>
        </p:txBody>
      </p:sp>
      <p:pic>
        <p:nvPicPr>
          <p:cNvPr id="298" name="Google Shape;298;p35"/>
          <p:cNvPicPr preferRelativeResize="0"/>
          <p:nvPr/>
        </p:nvPicPr>
        <p:blipFill rotWithShape="1">
          <a:blip r:embed="rId4">
            <a:alphaModFix/>
          </a:blip>
          <a:srcRect b="0" l="0" r="47246" t="0"/>
          <a:stretch/>
        </p:blipFill>
        <p:spPr>
          <a:xfrm>
            <a:off x="2196125" y="1226550"/>
            <a:ext cx="4426538" cy="391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6"/>
          <p:cNvSpPr txBox="1"/>
          <p:nvPr>
            <p:ph type="ctrTitle"/>
          </p:nvPr>
        </p:nvSpPr>
        <p:spPr>
          <a:xfrm>
            <a:off x="311700" y="252675"/>
            <a:ext cx="8520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400"/>
              <a:t>Patient Information - Length of Stay (Weekday/Weekend)</a:t>
            </a:r>
            <a:endParaRPr sz="2400"/>
          </a:p>
        </p:txBody>
      </p:sp>
      <p:sp>
        <p:nvSpPr>
          <p:cNvPr id="304" name="Google Shape;30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5" name="Google Shape;30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3225" y="1574200"/>
            <a:ext cx="6590125" cy="232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Description/Justification of our modeling </a:t>
            </a:r>
            <a:endParaRPr/>
          </a:p>
        </p:txBody>
      </p:sp>
      <p:sp>
        <p:nvSpPr>
          <p:cNvPr id="312" name="Google Shape;312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Dimensional modelling 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Easier to retrieve information and generate reports 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Easier to identify and describe when/where/who and what of the business process</a:t>
            </a:r>
            <a:endParaRPr sz="1800">
              <a:solidFill>
                <a:srgbClr val="000000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Use </a:t>
            </a:r>
            <a:r>
              <a:rPr lang="en">
                <a:solidFill>
                  <a:srgbClr val="000000"/>
                </a:solidFill>
              </a:rPr>
              <a:t>of factless fact table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Easy to use, capture information from each dimension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313" name="Google Shape;31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4" name="Google Shape;31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875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Not Fun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20" name="Google Shape;320;p38"/>
          <p:cNvSpPr txBox="1"/>
          <p:nvPr>
            <p:ph idx="1" type="body"/>
          </p:nvPr>
        </p:nvSpPr>
        <p:spPr>
          <a:xfrm>
            <a:off x="311700" y="12468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Understanding and Cleaning Data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Disease Code Searching Method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Creating complex row formulas for new measures.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Fixing both technical and data processing issues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21" name="Google Shape;32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2" name="Google Shape;32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300" y="3063025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That was easy </a:t>
            </a:r>
            <a:endParaRPr/>
          </a:p>
        </p:txBody>
      </p:sp>
      <p:sp>
        <p:nvSpPr>
          <p:cNvPr id="328" name="Google Shape;328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Calculating the R30, R60, R90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Thinking of research questions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queries in Tableau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Exploring data in Tableau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29" name="Google Shape;32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0" name="Google Shape;33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4450" y="3143745"/>
            <a:ext cx="1733225" cy="15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Didn’t see that coming </a:t>
            </a:r>
            <a:endParaRPr/>
          </a:p>
        </p:txBody>
      </p:sp>
      <p:sp>
        <p:nvSpPr>
          <p:cNvPr id="336" name="Google Shape;336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Clean ERD before alteryx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How messy Health care data would be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Unexpected issues of </a:t>
            </a:r>
            <a:r>
              <a:rPr lang="en">
                <a:solidFill>
                  <a:srgbClr val="000000"/>
                </a:solidFill>
              </a:rPr>
              <a:t>connecting </a:t>
            </a:r>
            <a:r>
              <a:rPr lang="en">
                <a:solidFill>
                  <a:srgbClr val="000000"/>
                </a:solidFill>
              </a:rPr>
              <a:t>Alteryx to MySQL database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There is money to be made here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Moral ethics  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7" name="Google Shape;33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8" name="Google Shape;338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0700" y="2883818"/>
            <a:ext cx="4260300" cy="1779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No Regrets </a:t>
            </a:r>
            <a:endParaRPr/>
          </a:p>
        </p:txBody>
      </p:sp>
      <p:sp>
        <p:nvSpPr>
          <p:cNvPr id="344" name="Google Shape;344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Overthinking</a:t>
            </a:r>
            <a:r>
              <a:rPr lang="en">
                <a:solidFill>
                  <a:srgbClr val="000000"/>
                </a:solidFill>
              </a:rPr>
              <a:t> it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Prioritized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Lean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Consultation</a:t>
            </a:r>
            <a:r>
              <a:rPr lang="en"/>
              <a:t> </a:t>
            </a:r>
            <a:endParaRPr/>
          </a:p>
        </p:txBody>
      </p:sp>
      <p:sp>
        <p:nvSpPr>
          <p:cNvPr id="345" name="Google Shape;34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6" name="Google Shape;34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002" y="3492675"/>
            <a:ext cx="2348550" cy="156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41"/>
          <p:cNvPicPr preferRelativeResize="0"/>
          <p:nvPr/>
        </p:nvPicPr>
        <p:blipFill rotWithShape="1">
          <a:blip r:embed="rId4">
            <a:alphaModFix/>
          </a:blip>
          <a:srcRect b="0" l="803" r="0" t="11559"/>
          <a:stretch/>
        </p:blipFill>
        <p:spPr>
          <a:xfrm>
            <a:off x="3272175" y="1879900"/>
            <a:ext cx="5253600" cy="292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ER Diagram</a:t>
            </a:r>
            <a:endParaRPr sz="4000"/>
          </a:p>
        </p:txBody>
      </p:sp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74025"/>
            <a:ext cx="8445685" cy="3926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Behind the code</a:t>
            </a:r>
            <a:endParaRPr/>
          </a:p>
        </p:txBody>
      </p:sp>
      <p:sp>
        <p:nvSpPr>
          <p:cNvPr id="353" name="Google Shape;353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4" name="Google Shape;35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2951" y="1070575"/>
            <a:ext cx="4790228" cy="3592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645" y="1070575"/>
            <a:ext cx="1471155" cy="1501175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2"/>
          <p:cNvSpPr/>
          <p:nvPr/>
        </p:nvSpPr>
        <p:spPr>
          <a:xfrm>
            <a:off x="2117275" y="1473550"/>
            <a:ext cx="1069200" cy="64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ctrTitle"/>
          </p:nvPr>
        </p:nvSpPr>
        <p:spPr>
          <a:xfrm>
            <a:off x="1491025" y="308050"/>
            <a:ext cx="5461500" cy="6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/>
              <a:t>Star Schema</a:t>
            </a:r>
            <a:endParaRPr sz="4000"/>
          </a:p>
        </p:txBody>
      </p:sp>
      <p:sp>
        <p:nvSpPr>
          <p:cNvPr id="102" name="Google Shape;10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9674" y="813100"/>
            <a:ext cx="5720615" cy="424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Our Questions </a:t>
            </a:r>
            <a:endParaRPr/>
          </a:p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Does the type of disease affect the readmission rate of the patients?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Does any characteristics of the </a:t>
            </a:r>
            <a:r>
              <a:rPr lang="en">
                <a:solidFill>
                  <a:schemeClr val="dk1"/>
                </a:solidFill>
              </a:rPr>
              <a:t>patient</a:t>
            </a:r>
            <a:r>
              <a:rPr lang="en">
                <a:solidFill>
                  <a:schemeClr val="dk1"/>
                </a:solidFill>
              </a:rPr>
              <a:t> affect the admission rate for the 30-day period, 60-day period and 90-day period?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175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00"/>
              <a:t>Answers to the previous questions</a:t>
            </a:r>
            <a:r>
              <a:rPr lang="en"/>
              <a:t> </a:t>
            </a:r>
            <a:endParaRPr/>
          </a:p>
        </p:txBody>
      </p:sp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175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 rotWithShape="1">
          <a:blip r:embed="rId4">
            <a:alphaModFix/>
          </a:blip>
          <a:srcRect b="66105" l="12385" r="48958" t="8404"/>
          <a:stretch/>
        </p:blipFill>
        <p:spPr>
          <a:xfrm>
            <a:off x="417050" y="1065250"/>
            <a:ext cx="3710574" cy="134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417050" y="2507575"/>
            <a:ext cx="8520600" cy="14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Patients who live alone are more likely to be readmitted in 30 days.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Patients in age groups 46-65 and 66-80 are more likely to be readmitted in 30 days, but this slight difference could be due to sample size and variance.</a:t>
            </a:r>
            <a:endParaRPr sz="1800"/>
          </a:p>
        </p:txBody>
      </p:sp>
      <p:pic>
        <p:nvPicPr>
          <p:cNvPr id="121" name="Google Shape;121;p18"/>
          <p:cNvPicPr preferRelativeResize="0"/>
          <p:nvPr/>
        </p:nvPicPr>
        <p:blipFill rotWithShape="1">
          <a:blip r:embed="rId5">
            <a:alphaModFix/>
          </a:blip>
          <a:srcRect b="69163" l="12148" r="55115" t="8566"/>
          <a:stretch/>
        </p:blipFill>
        <p:spPr>
          <a:xfrm>
            <a:off x="5421500" y="1065250"/>
            <a:ext cx="3407191" cy="1266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000"/>
              <a:t>Answers to the previous questions</a:t>
            </a:r>
            <a:r>
              <a:rPr lang="en"/>
              <a:t> 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365150" y="1673475"/>
            <a:ext cx="7772400" cy="27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Patients having AMI have the highest readmission rate in 30 days.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Patients having HF have the highest readmission rate in 90 days.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175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150" y="1178125"/>
            <a:ext cx="7494449" cy="147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ctrTitle"/>
          </p:nvPr>
        </p:nvSpPr>
        <p:spPr>
          <a:xfrm>
            <a:off x="1491025" y="308050"/>
            <a:ext cx="5461500" cy="6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800"/>
              <a:t> ETL -- Alteryx</a:t>
            </a:r>
            <a:endParaRPr sz="4800"/>
          </a:p>
        </p:txBody>
      </p:sp>
      <p:sp>
        <p:nvSpPr>
          <p:cNvPr id="136" name="Google Shape;13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9100" y="3790150"/>
            <a:ext cx="1283800" cy="126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4">
            <a:alphaModFix/>
          </a:blip>
          <a:srcRect b="0" l="803" r="0" t="0"/>
          <a:stretch/>
        </p:blipFill>
        <p:spPr>
          <a:xfrm>
            <a:off x="1432900" y="986050"/>
            <a:ext cx="6919949" cy="337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ETL- Alteryx</a:t>
            </a:r>
            <a:endParaRPr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Selecting</a:t>
            </a:r>
            <a:endParaRPr/>
          </a:p>
        </p:txBody>
      </p:sp>
      <p:sp>
        <p:nvSpPr>
          <p:cNvPr id="145" name="Google Shape;14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24" y="1548700"/>
            <a:ext cx="8200575" cy="273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